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73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Friday, September 22,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814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Friday, September 22,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742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Friday, September 22,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493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Friday, September 22,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279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Friday, September 22,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072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Friday, September 22,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50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Friday, September 22,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08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Friday, September 22,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26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Friday, September 22,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967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Friday, September 22,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291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Friday, September 22,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533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Friday, September 22, 2023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‹nº›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107659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19DE0E-F039-443E-AF60-E4B6AA72D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065953-3D69-4CD4-80C3-DF10DEB4C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0"/>
            <a:ext cx="8104091" cy="6857571"/>
          </a:xfrm>
          <a:prstGeom prst="rect">
            <a:avLst/>
          </a:prstGeom>
          <a:gradFill>
            <a:gsLst>
              <a:gs pos="0">
                <a:schemeClr val="accent4">
                  <a:alpha val="80000"/>
                </a:schemeClr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12">
            <a:extLst>
              <a:ext uri="{FF2B5EF4-FFF2-40B4-BE49-F238E27FC236}">
                <a16:creationId xmlns:a16="http://schemas.microsoft.com/office/drawing/2014/main" id="{2AB36DB5-F10D-4EDB-87E2-ECB9301FF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874250" y="627728"/>
            <a:ext cx="4355593" cy="8104092"/>
          </a:xfrm>
          <a:prstGeom prst="rect">
            <a:avLst/>
          </a:prstGeom>
          <a:gradFill>
            <a:gsLst>
              <a:gs pos="0">
                <a:schemeClr val="accent5">
                  <a:alpha val="0"/>
                </a:schemeClr>
              </a:gs>
              <a:gs pos="91000">
                <a:schemeClr val="accent2">
                  <a:alpha val="43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46F195D-95DC-419E-BBC1-E2B601A60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-1"/>
            <a:ext cx="5638801" cy="6886827"/>
          </a:xfrm>
          <a:prstGeom prst="rect">
            <a:avLst/>
          </a:prstGeom>
          <a:gradFill>
            <a:gsLst>
              <a:gs pos="49000">
                <a:schemeClr val="accent6">
                  <a:lumMod val="75000"/>
                  <a:alpha val="0"/>
                </a:schemeClr>
              </a:gs>
              <a:gs pos="99000">
                <a:schemeClr val="accent6">
                  <a:alpha val="7900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5993D72-5628-4E5E-BB9F-96066414E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1609180" y="724988"/>
            <a:ext cx="5121259" cy="5458067"/>
          </a:xfrm>
          <a:prstGeom prst="ellipse">
            <a:avLst/>
          </a:pr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29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68B7A3B-28A4-869A-5C70-6D8434911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0151" y="2920878"/>
            <a:ext cx="6292690" cy="2992576"/>
          </a:xfrm>
        </p:spPr>
        <p:txBody>
          <a:bodyPr anchor="t">
            <a:normAutofit/>
          </a:bodyPr>
          <a:lstStyle/>
          <a:p>
            <a:pPr algn="l"/>
            <a:r>
              <a:rPr lang="pt-BR" dirty="0">
                <a:solidFill>
                  <a:schemeClr val="bg1"/>
                </a:solidFill>
              </a:rPr>
              <a:t>Projeto 2 – </a:t>
            </a:r>
            <a:r>
              <a:rPr lang="pt-BR" dirty="0" err="1">
                <a:solidFill>
                  <a:schemeClr val="bg1"/>
                </a:solidFill>
              </a:rPr>
              <a:t>machine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learning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E87B4E3-4862-B0AD-6A1F-22F22E07EC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0151" y="1017038"/>
            <a:ext cx="5392495" cy="1248274"/>
          </a:xfrm>
        </p:spPr>
        <p:txBody>
          <a:bodyPr anchor="b">
            <a:normAutofit fontScale="85000" lnSpcReduction="20000"/>
          </a:bodyPr>
          <a:lstStyle/>
          <a:p>
            <a:pPr algn="l"/>
            <a:r>
              <a:rPr lang="pt-BR" sz="1400" dirty="0" err="1">
                <a:solidFill>
                  <a:schemeClr val="bg1"/>
                </a:solidFill>
              </a:rPr>
              <a:t>Lpaa</a:t>
            </a:r>
            <a:r>
              <a:rPr lang="pt-BR" sz="1400" dirty="0">
                <a:solidFill>
                  <a:schemeClr val="bg1"/>
                </a:solidFill>
              </a:rPr>
              <a:t> – linguagem de programação aplicada a automação</a:t>
            </a:r>
          </a:p>
          <a:p>
            <a:pPr algn="l"/>
            <a:r>
              <a:rPr lang="pt-BR" sz="1400" dirty="0">
                <a:solidFill>
                  <a:schemeClr val="bg1"/>
                </a:solidFill>
              </a:rPr>
              <a:t>Nomes : </a:t>
            </a:r>
            <a:r>
              <a:rPr lang="pt-BR" sz="1400" dirty="0" err="1">
                <a:solidFill>
                  <a:schemeClr val="bg1"/>
                </a:solidFill>
              </a:rPr>
              <a:t>joão</a:t>
            </a:r>
            <a:r>
              <a:rPr lang="pt-BR" sz="1400" dirty="0">
                <a:solidFill>
                  <a:schemeClr val="bg1"/>
                </a:solidFill>
              </a:rPr>
              <a:t> Gustavo </a:t>
            </a:r>
            <a:r>
              <a:rPr lang="pt-BR" sz="1400" dirty="0" err="1">
                <a:solidFill>
                  <a:schemeClr val="bg1"/>
                </a:solidFill>
              </a:rPr>
              <a:t>cavalcanti</a:t>
            </a:r>
            <a:endParaRPr lang="pt-BR" sz="1400" dirty="0">
              <a:solidFill>
                <a:schemeClr val="bg1"/>
              </a:solidFill>
            </a:endParaRPr>
          </a:p>
          <a:p>
            <a:pPr algn="l"/>
            <a:r>
              <a:rPr lang="pt-BR" sz="1400" dirty="0">
                <a:solidFill>
                  <a:schemeClr val="bg1"/>
                </a:solidFill>
              </a:rPr>
              <a:t>	   Fernando </a:t>
            </a:r>
            <a:r>
              <a:rPr lang="pt-BR" sz="1400" dirty="0" err="1">
                <a:solidFill>
                  <a:schemeClr val="bg1"/>
                </a:solidFill>
              </a:rPr>
              <a:t>teixeira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4" name="Picture 3" descr="Um conceito abstrato da genética">
            <a:extLst>
              <a:ext uri="{FF2B5EF4-FFF2-40B4-BE49-F238E27FC236}">
                <a16:creationId xmlns:a16="http://schemas.microsoft.com/office/drawing/2014/main" id="{804D3A9D-3CC7-9D1B-09BF-E269F91C33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605" r="17613"/>
          <a:stretch/>
        </p:blipFill>
        <p:spPr>
          <a:xfrm>
            <a:off x="8104092" y="10"/>
            <a:ext cx="409985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6823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4" name="Rectangle 1043">
            <a:extLst>
              <a:ext uri="{FF2B5EF4-FFF2-40B4-BE49-F238E27FC236}">
                <a16:creationId xmlns:a16="http://schemas.microsoft.com/office/drawing/2014/main" id="{E3CBB9B1-7B7D-4BA1-A1AF-572168B39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99A99C3C-1B45-F2D8-1845-54C50A9FE983}"/>
              </a:ext>
            </a:extLst>
          </p:cNvPr>
          <p:cNvSpPr txBox="1">
            <a:spLocks/>
          </p:cNvSpPr>
          <p:nvPr/>
        </p:nvSpPr>
        <p:spPr>
          <a:xfrm>
            <a:off x="8643193" y="457201"/>
            <a:ext cx="3091607" cy="1727643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800" dirty="0"/>
              <a:t>KNN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67750B30-708F-CA94-4549-903B784C334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643193" y="2530549"/>
            <a:ext cx="2942813" cy="342812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/>
              <a:t>Com a máquina treinada com um valor de divisão de treino e teste arbitrário, faz-se a curva de aprendizado da máquina:</a:t>
            </a:r>
          </a:p>
          <a:p>
            <a:r>
              <a:rPr lang="en-US" sz="1400"/>
              <a:t>Ajusta-se o valor para um valor aceitável dentro desta curva.</a:t>
            </a:r>
            <a:endParaRPr lang="en-US" sz="1400" dirty="0"/>
          </a:p>
        </p:txBody>
      </p:sp>
      <p:sp>
        <p:nvSpPr>
          <p:cNvPr id="1046" name="Rectangle 1045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49257"/>
          </a:xfrm>
          <a:prstGeom prst="rect">
            <a:avLst/>
          </a:prstGeom>
          <a:gradFill>
            <a:gsLst>
              <a:gs pos="34000">
                <a:schemeClr val="accent4">
                  <a:alpha val="73000"/>
                </a:schemeClr>
              </a:gs>
              <a:gs pos="100000">
                <a:schemeClr val="accent5">
                  <a:alpha val="89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" name="Rectangle 1047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8314"/>
            <a:ext cx="8115300" cy="449258"/>
          </a:xfrm>
          <a:prstGeom prst="rect">
            <a:avLst/>
          </a:prstGeom>
          <a:gradFill>
            <a:gsLst>
              <a:gs pos="22000">
                <a:schemeClr val="accent5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3CB65CE-215E-6984-0A0A-BEEBA7332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5" y="535082"/>
            <a:ext cx="8125294" cy="551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109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3CBB9B1-7B7D-4BA1-A1AF-572168B39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CAC6A3E-9376-CCCC-DF4F-2B77080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1203887"/>
            <a:ext cx="3091607" cy="1436678"/>
          </a:xfrm>
        </p:spPr>
        <p:txBody>
          <a:bodyPr anchor="b">
            <a:normAutofit fontScale="90000"/>
          </a:bodyPr>
          <a:lstStyle/>
          <a:p>
            <a:br>
              <a:rPr lang="en-US" sz="2800" dirty="0"/>
            </a:br>
            <a:br>
              <a:rPr lang="en-US" sz="2800" dirty="0"/>
            </a:b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KNN</a:t>
            </a: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6A8E417-7A8E-A13C-359C-7D88083BFB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83" r="-1" b="-1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BD22430-18BC-EF34-5288-13058605F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193" y="2530549"/>
            <a:ext cx="2942813" cy="3428124"/>
          </a:xfrm>
        </p:spPr>
        <p:txBody>
          <a:bodyPr>
            <a:normAutofit/>
          </a:bodyPr>
          <a:lstStyle/>
          <a:p>
            <a:r>
              <a:rPr lang="pt-BR" sz="1400"/>
              <a:t>Agora tem-se a máquina treinada e operando, podemos ver a resposta que consegue-se na máquina.</a:t>
            </a:r>
            <a:endParaRPr lang="en-US" sz="140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49257"/>
          </a:xfrm>
          <a:prstGeom prst="rect">
            <a:avLst/>
          </a:prstGeom>
          <a:gradFill>
            <a:gsLst>
              <a:gs pos="34000">
                <a:schemeClr val="accent4">
                  <a:alpha val="73000"/>
                </a:schemeClr>
              </a:gs>
              <a:gs pos="100000">
                <a:schemeClr val="accent5">
                  <a:alpha val="89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8314"/>
            <a:ext cx="8115300" cy="449258"/>
          </a:xfrm>
          <a:prstGeom prst="rect">
            <a:avLst/>
          </a:prstGeom>
          <a:gradFill>
            <a:gsLst>
              <a:gs pos="22000">
                <a:schemeClr val="accent5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86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15">
            <a:extLst>
              <a:ext uri="{FF2B5EF4-FFF2-40B4-BE49-F238E27FC236}">
                <a16:creationId xmlns:a16="http://schemas.microsoft.com/office/drawing/2014/main" id="{280F5192-CFCC-4A12-957A-ABEC4F496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7D4BB1C-00CD-EF9E-30F1-CE408E171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7149" y="457200"/>
            <a:ext cx="4435871" cy="1462036"/>
          </a:xfrm>
        </p:spPr>
        <p:txBody>
          <a:bodyPr anchor="b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200" dirty="0"/>
              <a:t>KNN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E8DB0B0-3619-04E3-7538-6C77C6990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7151" y="2232707"/>
            <a:ext cx="4375579" cy="3734163"/>
          </a:xfrm>
        </p:spPr>
        <p:txBody>
          <a:bodyPr>
            <a:normAutofit/>
          </a:bodyPr>
          <a:lstStyle/>
          <a:p>
            <a:r>
              <a:rPr lang="pt-BR" sz="1600"/>
              <a:t>Tendo seus dados igual a :</a:t>
            </a:r>
            <a:endParaRPr lang="en-US" sz="1600"/>
          </a:p>
        </p:txBody>
      </p:sp>
      <p:sp>
        <p:nvSpPr>
          <p:cNvPr id="42" name="Rectangle 17">
            <a:extLst>
              <a:ext uri="{FF2B5EF4-FFF2-40B4-BE49-F238E27FC236}">
                <a16:creationId xmlns:a16="http://schemas.microsoft.com/office/drawing/2014/main" id="{560FFA2A-46D2-403F-B3FA-8A3C0D199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8741"/>
            <a:ext cx="12192000" cy="449256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19">
            <a:extLst>
              <a:ext uri="{FF2B5EF4-FFF2-40B4-BE49-F238E27FC236}">
                <a16:creationId xmlns:a16="http://schemas.microsoft.com/office/drawing/2014/main" id="{83999A2A-4571-41E8-982E-658141C01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8316"/>
            <a:ext cx="8153398" cy="449684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68000"/>
                </a:schemeClr>
              </a:gs>
              <a:gs pos="99000">
                <a:schemeClr val="accent2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3FCD323-A8E8-A788-BC3B-781C6F6DD7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6820" y="2861239"/>
            <a:ext cx="1665030" cy="195778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677DBFD-C661-042C-062C-7982F97E2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4401" y="457200"/>
            <a:ext cx="4126576" cy="521970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68321FC5-CEC3-16C6-E8E1-D0F99688AD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8600" y="678070"/>
            <a:ext cx="3804779" cy="4998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571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040C7C-4E25-B4FC-86F4-39D3594E8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553878"/>
          </a:xfrm>
        </p:spPr>
        <p:txBody>
          <a:bodyPr>
            <a:normAutofit/>
          </a:bodyPr>
          <a:lstStyle/>
          <a:p>
            <a:pPr algn="ctr"/>
            <a:r>
              <a:rPr lang="pt-BR" dirty="0"/>
              <a:t>Random </a:t>
            </a:r>
            <a:r>
              <a:rPr lang="pt-BR" dirty="0" err="1"/>
              <a:t>forest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389F65C-1DEE-82F3-3414-4D983725B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24" y="2103119"/>
            <a:ext cx="10241280" cy="418209"/>
          </a:xfrm>
        </p:spPr>
        <p:txBody>
          <a:bodyPr/>
          <a:lstStyle/>
          <a:p>
            <a:r>
              <a:rPr lang="pt-BR" dirty="0"/>
              <a:t>É se utilizado inicialmente, uma máquina com as configurações tal que :</a:t>
            </a:r>
            <a:endParaRPr lang="en-US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560500E9-7305-E7CC-8E9F-D1EEFB972EFE}"/>
              </a:ext>
            </a:extLst>
          </p:cNvPr>
          <p:cNvSpPr txBox="1">
            <a:spLocks/>
          </p:cNvSpPr>
          <p:nvPr/>
        </p:nvSpPr>
        <p:spPr>
          <a:xfrm>
            <a:off x="1202924" y="3065936"/>
            <a:ext cx="10241280" cy="41820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Após a criação da nossa máquina, faz-se a validação cruzada e treinamento da máquina :</a:t>
            </a:r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E27BE48-3EC8-E7F9-82F2-32A4B6565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924" y="2608171"/>
            <a:ext cx="5723116" cy="34293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45D0A02-632E-D9AE-D9A1-9F9E542439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127" y="3598980"/>
            <a:ext cx="5287113" cy="828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814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4" name="Rectangle 1043">
            <a:extLst>
              <a:ext uri="{FF2B5EF4-FFF2-40B4-BE49-F238E27FC236}">
                <a16:creationId xmlns:a16="http://schemas.microsoft.com/office/drawing/2014/main" id="{E3CBB9B1-7B7D-4BA1-A1AF-572168B39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99A99C3C-1B45-F2D8-1845-54C50A9FE983}"/>
              </a:ext>
            </a:extLst>
          </p:cNvPr>
          <p:cNvSpPr txBox="1">
            <a:spLocks/>
          </p:cNvSpPr>
          <p:nvPr/>
        </p:nvSpPr>
        <p:spPr>
          <a:xfrm>
            <a:off x="8643193" y="457201"/>
            <a:ext cx="3091607" cy="1727643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800" dirty="0"/>
              <a:t>Random forest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67750B30-708F-CA94-4549-903B784C334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643193" y="2530549"/>
            <a:ext cx="2942813" cy="342812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/>
              <a:t>Com a máquina treinada com um valor de divisão de treino e teste arbitrário, faz-se a curva de aprendizado da máquina:</a:t>
            </a:r>
          </a:p>
          <a:p>
            <a:r>
              <a:rPr lang="en-US" sz="1400"/>
              <a:t>Ajusta-se o valor para um valor aceitável dentro desta curva.</a:t>
            </a:r>
            <a:endParaRPr lang="en-US" sz="1400" dirty="0"/>
          </a:p>
        </p:txBody>
      </p:sp>
      <p:sp>
        <p:nvSpPr>
          <p:cNvPr id="1046" name="Rectangle 1045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49257"/>
          </a:xfrm>
          <a:prstGeom prst="rect">
            <a:avLst/>
          </a:prstGeom>
          <a:gradFill>
            <a:gsLst>
              <a:gs pos="34000">
                <a:schemeClr val="accent4">
                  <a:alpha val="73000"/>
                </a:schemeClr>
              </a:gs>
              <a:gs pos="100000">
                <a:schemeClr val="accent5">
                  <a:alpha val="89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" name="Rectangle 1047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8314"/>
            <a:ext cx="8115300" cy="449258"/>
          </a:xfrm>
          <a:prstGeom prst="rect">
            <a:avLst/>
          </a:prstGeom>
          <a:gradFill>
            <a:gsLst>
              <a:gs pos="22000">
                <a:schemeClr val="accent5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7CA603F-E2BF-EEAC-F3EC-01758AB1E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047" y="457201"/>
            <a:ext cx="8115300" cy="5243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9712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3CBB9B1-7B7D-4BA1-A1AF-572168B39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CAC6A3E-9376-CCCC-DF4F-2B77080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1815777"/>
            <a:ext cx="3091607" cy="979476"/>
          </a:xfrm>
        </p:spPr>
        <p:txBody>
          <a:bodyPr anchor="b">
            <a:normAutofit fontScale="90000"/>
          </a:bodyPr>
          <a:lstStyle/>
          <a:p>
            <a:br>
              <a:rPr lang="en-US" sz="2800" dirty="0"/>
            </a:br>
            <a:br>
              <a:rPr lang="en-US" sz="2800" dirty="0"/>
            </a:b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random forest</a:t>
            </a: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BD22430-18BC-EF34-5288-13058605F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193" y="2530549"/>
            <a:ext cx="2942813" cy="3428124"/>
          </a:xfrm>
        </p:spPr>
        <p:txBody>
          <a:bodyPr>
            <a:normAutofit/>
          </a:bodyPr>
          <a:lstStyle/>
          <a:p>
            <a:r>
              <a:rPr lang="pt-BR" sz="1400"/>
              <a:t>Agora tem-se a máquina treinada e operando, podemos ver a resposta que consegue-se na máquina.</a:t>
            </a:r>
            <a:endParaRPr lang="en-US" sz="140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49257"/>
          </a:xfrm>
          <a:prstGeom prst="rect">
            <a:avLst/>
          </a:prstGeom>
          <a:gradFill>
            <a:gsLst>
              <a:gs pos="34000">
                <a:schemeClr val="accent4">
                  <a:alpha val="73000"/>
                </a:schemeClr>
              </a:gs>
              <a:gs pos="100000">
                <a:schemeClr val="accent5">
                  <a:alpha val="89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8314"/>
            <a:ext cx="8115300" cy="449258"/>
          </a:xfrm>
          <a:prstGeom prst="rect">
            <a:avLst/>
          </a:prstGeom>
          <a:gradFill>
            <a:gsLst>
              <a:gs pos="22000">
                <a:schemeClr val="accent5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2EF15E4-9849-4D5A-D49C-9E2DA6410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994" y="403852"/>
            <a:ext cx="6839835" cy="5600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40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15">
            <a:extLst>
              <a:ext uri="{FF2B5EF4-FFF2-40B4-BE49-F238E27FC236}">
                <a16:creationId xmlns:a16="http://schemas.microsoft.com/office/drawing/2014/main" id="{280F5192-CFCC-4A12-957A-ABEC4F496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7D4BB1C-00CD-EF9E-30F1-CE408E171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15" y="542014"/>
            <a:ext cx="4435871" cy="1462036"/>
          </a:xfrm>
        </p:spPr>
        <p:txBody>
          <a:bodyPr anchor="b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3200" dirty="0"/>
              <a:t>Random forest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E8DB0B0-3619-04E3-7538-6C77C6990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7151" y="2232707"/>
            <a:ext cx="4375579" cy="3734163"/>
          </a:xfrm>
        </p:spPr>
        <p:txBody>
          <a:bodyPr>
            <a:normAutofit/>
          </a:bodyPr>
          <a:lstStyle/>
          <a:p>
            <a:r>
              <a:rPr lang="pt-BR" sz="1600" dirty="0"/>
              <a:t>Tendo seus dados igual a :</a:t>
            </a:r>
            <a:endParaRPr lang="en-US" sz="1600" dirty="0"/>
          </a:p>
        </p:txBody>
      </p:sp>
      <p:sp>
        <p:nvSpPr>
          <p:cNvPr id="42" name="Rectangle 17">
            <a:extLst>
              <a:ext uri="{FF2B5EF4-FFF2-40B4-BE49-F238E27FC236}">
                <a16:creationId xmlns:a16="http://schemas.microsoft.com/office/drawing/2014/main" id="{560FFA2A-46D2-403F-B3FA-8A3C0D199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8741"/>
            <a:ext cx="12192000" cy="449256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19">
            <a:extLst>
              <a:ext uri="{FF2B5EF4-FFF2-40B4-BE49-F238E27FC236}">
                <a16:creationId xmlns:a16="http://schemas.microsoft.com/office/drawing/2014/main" id="{83999A2A-4571-41E8-982E-658141C01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8316"/>
            <a:ext cx="8153398" cy="449684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68000"/>
                </a:schemeClr>
              </a:gs>
              <a:gs pos="99000">
                <a:schemeClr val="accent2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63B60E6-E801-AD0F-CA53-3D518D14F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671" y="2880756"/>
            <a:ext cx="1722269" cy="1600339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2BAF410D-F870-DF1C-5E43-F8A88B6335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7699" y="614894"/>
            <a:ext cx="3927799" cy="5351976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E01CD338-A204-4538-D42D-F367E861DF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5126" y="457200"/>
            <a:ext cx="4029075" cy="5738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7351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3CBB9B1-7B7D-4BA1-A1AF-572168B39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CAC6A3E-9376-CCCC-DF4F-2B77080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1815777"/>
            <a:ext cx="3091607" cy="979476"/>
          </a:xfrm>
        </p:spPr>
        <p:txBody>
          <a:bodyPr anchor="b">
            <a:normAutofit fontScale="90000"/>
          </a:bodyPr>
          <a:lstStyle/>
          <a:p>
            <a:br>
              <a:rPr lang="en-US" sz="2800" dirty="0"/>
            </a:br>
            <a:br>
              <a:rPr lang="en-US" sz="2800" dirty="0"/>
            </a:b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random forest</a:t>
            </a: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BD22430-18BC-EF34-5288-13058605F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193" y="2530549"/>
            <a:ext cx="2942813" cy="3428124"/>
          </a:xfrm>
        </p:spPr>
        <p:txBody>
          <a:bodyPr>
            <a:normAutofit/>
          </a:bodyPr>
          <a:lstStyle/>
          <a:p>
            <a:r>
              <a:rPr lang="pt-BR" sz="1400" dirty="0"/>
              <a:t>A Random </a:t>
            </a:r>
            <a:r>
              <a:rPr lang="pt-BR" sz="1400" dirty="0" err="1"/>
              <a:t>forest</a:t>
            </a:r>
            <a:r>
              <a:rPr lang="pt-BR" sz="1400" dirty="0"/>
              <a:t> escolheu a </a:t>
            </a:r>
            <a:r>
              <a:rPr lang="pt-BR" sz="1400" dirty="0" err="1"/>
              <a:t>decision</a:t>
            </a:r>
            <a:r>
              <a:rPr lang="pt-BR" sz="1400" dirty="0"/>
              <a:t> </a:t>
            </a:r>
            <a:r>
              <a:rPr lang="pt-BR" sz="1400" dirty="0" err="1"/>
              <a:t>tree</a:t>
            </a:r>
            <a:r>
              <a:rPr lang="pt-BR" sz="1400" dirty="0"/>
              <a:t> :</a:t>
            </a:r>
            <a:endParaRPr lang="en-US" sz="14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49257"/>
          </a:xfrm>
          <a:prstGeom prst="rect">
            <a:avLst/>
          </a:prstGeom>
          <a:gradFill>
            <a:gsLst>
              <a:gs pos="34000">
                <a:schemeClr val="accent4">
                  <a:alpha val="73000"/>
                </a:schemeClr>
              </a:gs>
              <a:gs pos="100000">
                <a:schemeClr val="accent5">
                  <a:alpha val="89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8314"/>
            <a:ext cx="8115300" cy="449258"/>
          </a:xfrm>
          <a:prstGeom prst="rect">
            <a:avLst/>
          </a:prstGeom>
          <a:gradFill>
            <a:gsLst>
              <a:gs pos="22000">
                <a:schemeClr val="accent5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D12D7DE-EE05-3853-770A-14798471C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106" y="628650"/>
            <a:ext cx="8149293" cy="5220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936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118C58-D018-B6B0-2136-96C1271833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1435608"/>
          </a:xfrm>
        </p:spPr>
        <p:txBody>
          <a:bodyPr/>
          <a:lstStyle/>
          <a:p>
            <a:r>
              <a:rPr lang="pt-BR" dirty="0"/>
              <a:t>Comparação dos 3 algoritmos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DB02755-F474-9AFB-BF43-DE5CAF1237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7842" y="1435608"/>
            <a:ext cx="8416315" cy="545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813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107021-FC38-5CDD-DC9A-BE13A9DF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Conhecimento do </a:t>
            </a:r>
            <a:r>
              <a:rPr lang="pt-BR" dirty="0" err="1"/>
              <a:t>dataset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9663813-9A3C-8DF1-FC72-F7B1C48891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Primeiramente, requer-se saber do que se trata o </a:t>
            </a:r>
            <a:r>
              <a:rPr lang="pt-BR" dirty="0" err="1"/>
              <a:t>dataset</a:t>
            </a:r>
            <a:r>
              <a:rPr lang="pt-BR" dirty="0"/>
              <a:t> que estará sendo abordado neste trabalho.</a:t>
            </a:r>
          </a:p>
          <a:p>
            <a:r>
              <a:rPr lang="pt-BR" dirty="0"/>
              <a:t>O </a:t>
            </a:r>
            <a:r>
              <a:rPr lang="pt-BR" dirty="0" err="1"/>
              <a:t>dataset</a:t>
            </a:r>
            <a:r>
              <a:rPr lang="pt-BR" dirty="0"/>
              <a:t> passado é o </a:t>
            </a:r>
            <a:r>
              <a:rPr lang="pt-BR" dirty="0" err="1"/>
              <a:t>breast</a:t>
            </a:r>
            <a:r>
              <a:rPr lang="pt-BR" dirty="0"/>
              <a:t> câncer da biblioteca </a:t>
            </a:r>
            <a:r>
              <a:rPr lang="pt-BR" dirty="0" err="1"/>
              <a:t>sklearn</a:t>
            </a:r>
            <a:r>
              <a:rPr lang="pt-BR" dirty="0"/>
              <a:t>.</a:t>
            </a:r>
          </a:p>
          <a:p>
            <a:r>
              <a:rPr lang="pt-BR" dirty="0"/>
              <a:t>Estudando um pouco mais sobre o </a:t>
            </a:r>
            <a:r>
              <a:rPr lang="pt-BR" dirty="0" err="1"/>
              <a:t>dataset</a:t>
            </a:r>
            <a:r>
              <a:rPr lang="pt-BR" dirty="0"/>
              <a:t>, é perceptível que o </a:t>
            </a:r>
            <a:r>
              <a:rPr lang="pt-BR" dirty="0" err="1"/>
              <a:t>dataset</a:t>
            </a:r>
            <a:r>
              <a:rPr lang="pt-BR" dirty="0"/>
              <a:t> é aplicável a uma máquina de classificação, tendo como intuito final, dizer se o câncer é benigno ou maligno.</a:t>
            </a:r>
          </a:p>
          <a:p>
            <a:r>
              <a:rPr lang="pt-BR" dirty="0"/>
              <a:t>Sendo assim, será utilizado 3 algoritmos, SVM, KNN e Random Forest para analisar esse </a:t>
            </a:r>
            <a:r>
              <a:rPr lang="pt-BR" dirty="0" err="1"/>
              <a:t>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981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87118C-98FE-5E5E-62B4-F15A31097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47853"/>
            <a:ext cx="10241280" cy="671322"/>
          </a:xfrm>
        </p:spPr>
        <p:txBody>
          <a:bodyPr/>
          <a:lstStyle/>
          <a:p>
            <a:r>
              <a:rPr lang="pt-BR" dirty="0"/>
              <a:t>correlação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590F0C9-1EBB-9F66-5F68-CB6BDACC10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54811"/>
            <a:ext cx="12192000" cy="5703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5483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87118C-98FE-5E5E-62B4-F15A31097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47853"/>
            <a:ext cx="10241280" cy="671322"/>
          </a:xfrm>
        </p:spPr>
        <p:txBody>
          <a:bodyPr/>
          <a:lstStyle/>
          <a:p>
            <a:r>
              <a:rPr lang="pt-BR" dirty="0"/>
              <a:t>correlação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3D59864-4265-E6C4-0116-CAAB3E6CD3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56996"/>
            <a:ext cx="12192000" cy="5701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8355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040C7C-4E25-B4FC-86F4-39D3594E8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553878"/>
          </a:xfrm>
        </p:spPr>
        <p:txBody>
          <a:bodyPr>
            <a:normAutofit/>
          </a:bodyPr>
          <a:lstStyle/>
          <a:p>
            <a:pPr algn="ctr"/>
            <a:r>
              <a:rPr lang="pt-BR" dirty="0" err="1"/>
              <a:t>Svm</a:t>
            </a:r>
            <a:r>
              <a:rPr lang="pt-BR" dirty="0"/>
              <a:t>(</a:t>
            </a:r>
            <a:r>
              <a:rPr lang="pt-BR" dirty="0" err="1"/>
              <a:t>svc</a:t>
            </a:r>
            <a:r>
              <a:rPr lang="pt-BR" dirty="0"/>
              <a:t>)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389F65C-1DEE-82F3-3414-4D983725B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24" y="2103119"/>
            <a:ext cx="10241280" cy="418209"/>
          </a:xfrm>
        </p:spPr>
        <p:txBody>
          <a:bodyPr/>
          <a:lstStyle/>
          <a:p>
            <a:r>
              <a:rPr lang="pt-BR" dirty="0"/>
              <a:t>É se utilizado inicialmente, uma máquina com as configurações tal que :</a:t>
            </a:r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B61B166-1F3A-DC36-0702-50F3824577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898" y="2521328"/>
            <a:ext cx="7124772" cy="460536"/>
          </a:xfrm>
          <a:prstGeom prst="rect">
            <a:avLst/>
          </a:prstGeom>
        </p:spPr>
      </p:pic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560500E9-7305-E7CC-8E9F-D1EEFB972EFE}"/>
              </a:ext>
            </a:extLst>
          </p:cNvPr>
          <p:cNvSpPr txBox="1">
            <a:spLocks/>
          </p:cNvSpPr>
          <p:nvPr/>
        </p:nvSpPr>
        <p:spPr>
          <a:xfrm>
            <a:off x="1202924" y="3065936"/>
            <a:ext cx="10241280" cy="41820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Após a criação da nossa máquina, faz-se a validação cruzada e treinamento da máquina :</a:t>
            </a:r>
            <a:endParaRPr lang="en-US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A4AC8061-B228-E6C3-11CB-53DE2EC7DE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898" y="3614357"/>
            <a:ext cx="5287113" cy="828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420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7" name="Rectangle 1030">
            <a:extLst>
              <a:ext uri="{FF2B5EF4-FFF2-40B4-BE49-F238E27FC236}">
                <a16:creationId xmlns:a16="http://schemas.microsoft.com/office/drawing/2014/main" id="{E3CBB9B1-7B7D-4BA1-A1AF-572168B39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11D6A2A3-F101-46F7-8B6F-1C699CAFE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99A99C3C-1B45-F2D8-1845-54C50A9FE983}"/>
              </a:ext>
            </a:extLst>
          </p:cNvPr>
          <p:cNvSpPr txBox="1">
            <a:spLocks/>
          </p:cNvSpPr>
          <p:nvPr/>
        </p:nvSpPr>
        <p:spPr>
          <a:xfrm>
            <a:off x="8643193" y="457201"/>
            <a:ext cx="3091607" cy="1727643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800" dirty="0" err="1"/>
              <a:t>Svm</a:t>
            </a:r>
            <a:r>
              <a:rPr lang="en-US" sz="2800" dirty="0"/>
              <a:t>(svc)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67750B30-708F-CA94-4549-903B784C334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643193" y="2530549"/>
            <a:ext cx="2942813" cy="3428124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Com a </a:t>
            </a:r>
            <a:r>
              <a:rPr lang="en-US" sz="1400" dirty="0" err="1"/>
              <a:t>máquina</a:t>
            </a:r>
            <a:r>
              <a:rPr lang="en-US" sz="1400" dirty="0"/>
              <a:t> </a:t>
            </a:r>
            <a:r>
              <a:rPr lang="en-US" sz="1400" dirty="0" err="1"/>
              <a:t>treinada</a:t>
            </a:r>
            <a:r>
              <a:rPr lang="en-US" sz="1400" dirty="0"/>
              <a:t> com um valor de </a:t>
            </a:r>
            <a:r>
              <a:rPr lang="en-US" sz="1400" dirty="0" err="1"/>
              <a:t>divisão</a:t>
            </a:r>
            <a:r>
              <a:rPr lang="en-US" sz="1400" dirty="0"/>
              <a:t> de </a:t>
            </a:r>
            <a:r>
              <a:rPr lang="en-US" sz="1400" dirty="0" err="1"/>
              <a:t>treino</a:t>
            </a:r>
            <a:r>
              <a:rPr lang="en-US" sz="1400" dirty="0"/>
              <a:t> e teste </a:t>
            </a:r>
            <a:r>
              <a:rPr lang="en-US" sz="1400" dirty="0" err="1"/>
              <a:t>arbitrário</a:t>
            </a:r>
            <a:r>
              <a:rPr lang="en-US" sz="1400" dirty="0"/>
              <a:t>, </a:t>
            </a:r>
            <a:r>
              <a:rPr lang="en-US" sz="1400" dirty="0" err="1"/>
              <a:t>faz</a:t>
            </a:r>
            <a:r>
              <a:rPr lang="en-US" sz="1400" dirty="0"/>
              <a:t>-se a </a:t>
            </a:r>
            <a:r>
              <a:rPr lang="en-US" sz="1400" dirty="0" err="1"/>
              <a:t>curva</a:t>
            </a:r>
            <a:r>
              <a:rPr lang="en-US" sz="1400" dirty="0"/>
              <a:t> de </a:t>
            </a:r>
            <a:r>
              <a:rPr lang="en-US" sz="1400" dirty="0" err="1"/>
              <a:t>aprendizado</a:t>
            </a:r>
            <a:r>
              <a:rPr lang="en-US" sz="1400" dirty="0"/>
              <a:t> da </a:t>
            </a:r>
            <a:r>
              <a:rPr lang="en-US" sz="1400" dirty="0" err="1"/>
              <a:t>máquina</a:t>
            </a:r>
            <a:r>
              <a:rPr lang="en-US" sz="1400" dirty="0"/>
              <a:t>:</a:t>
            </a:r>
          </a:p>
          <a:p>
            <a:r>
              <a:rPr lang="en-US" sz="1400" dirty="0" err="1"/>
              <a:t>Ajusta</a:t>
            </a:r>
            <a:r>
              <a:rPr lang="en-US" sz="1400" dirty="0"/>
              <a:t>-se o valor para um valor </a:t>
            </a:r>
            <a:r>
              <a:rPr lang="en-US" sz="1400" dirty="0" err="1"/>
              <a:t>aceitável</a:t>
            </a:r>
            <a:r>
              <a:rPr lang="en-US" sz="1400" dirty="0"/>
              <a:t> </a:t>
            </a:r>
            <a:r>
              <a:rPr lang="en-US" sz="1400" dirty="0" err="1"/>
              <a:t>dentro</a:t>
            </a:r>
            <a:r>
              <a:rPr lang="en-US" sz="1400" dirty="0"/>
              <a:t> </a:t>
            </a:r>
            <a:r>
              <a:rPr lang="en-US" sz="1400" dirty="0" err="1"/>
              <a:t>desta</a:t>
            </a:r>
            <a:r>
              <a:rPr lang="en-US" sz="1400" dirty="0"/>
              <a:t> </a:t>
            </a:r>
            <a:r>
              <a:rPr lang="en-US" sz="1400" dirty="0" err="1"/>
              <a:t>curva</a:t>
            </a:r>
            <a:r>
              <a:rPr lang="en-US" sz="1400" dirty="0"/>
              <a:t>.</a:t>
            </a:r>
          </a:p>
        </p:txBody>
      </p:sp>
      <p:sp>
        <p:nvSpPr>
          <p:cNvPr id="1038" name="Rectangle 1032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49257"/>
          </a:xfrm>
          <a:prstGeom prst="rect">
            <a:avLst/>
          </a:prstGeom>
          <a:gradFill>
            <a:gsLst>
              <a:gs pos="34000">
                <a:schemeClr val="accent4">
                  <a:alpha val="73000"/>
                </a:schemeClr>
              </a:gs>
              <a:gs pos="100000">
                <a:schemeClr val="accent5">
                  <a:alpha val="89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9" name="Rectangle 1034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8314"/>
            <a:ext cx="8115300" cy="449258"/>
          </a:xfrm>
          <a:prstGeom prst="rect">
            <a:avLst/>
          </a:prstGeom>
          <a:gradFill>
            <a:gsLst>
              <a:gs pos="22000">
                <a:schemeClr val="accent5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529E760E-527D-4053-A309-F2BDE1250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6400800"/>
            <a:ext cx="12191999" cy="457198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6">
                  <a:lumMod val="75000"/>
                  <a:alpha val="8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4153D448-4ED1-429A-A28C-8316DE7CA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8"/>
            <a:ext cx="8153396" cy="448831"/>
          </a:xfrm>
          <a:prstGeom prst="rect">
            <a:avLst/>
          </a:prstGeom>
          <a:gradFill>
            <a:gsLst>
              <a:gs pos="0">
                <a:schemeClr val="accent5">
                  <a:alpha val="5000"/>
                </a:schemeClr>
              </a:gs>
              <a:gs pos="99000">
                <a:schemeClr val="accent5">
                  <a:alpha val="72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6B8A1FA2-6A52-A221-2A64-F5577F5CB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49" y="730073"/>
            <a:ext cx="8251219" cy="5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397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3CBB9B1-7B7D-4BA1-A1AF-572168B39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CAC6A3E-9376-CCCC-DF4F-2B77080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57201"/>
            <a:ext cx="3091607" cy="1727643"/>
          </a:xfrm>
        </p:spPr>
        <p:txBody>
          <a:bodyPr anchor="b">
            <a:normAutofit/>
          </a:bodyPr>
          <a:lstStyle/>
          <a:p>
            <a:r>
              <a:rPr lang="en-US" sz="2800" dirty="0" err="1"/>
              <a:t>Svm</a:t>
            </a:r>
            <a:r>
              <a:rPr lang="en-US" sz="2800" dirty="0"/>
              <a:t>(svc)</a:t>
            </a:r>
            <a:br>
              <a:rPr lang="en-US" sz="2800" dirty="0"/>
            </a:br>
            <a:endParaRPr lang="en-US" sz="2800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72D0708-CB27-E9D7-5171-495C010101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06"/>
          <a:stretch/>
        </p:blipFill>
        <p:spPr>
          <a:xfrm>
            <a:off x="-60301" y="0"/>
            <a:ext cx="8115280" cy="6408311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BD22430-18BC-EF34-5288-13058605F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193" y="2530549"/>
            <a:ext cx="2942813" cy="3428124"/>
          </a:xfrm>
        </p:spPr>
        <p:txBody>
          <a:bodyPr>
            <a:normAutofit/>
          </a:bodyPr>
          <a:lstStyle/>
          <a:p>
            <a:r>
              <a:rPr lang="pt-BR" sz="1400"/>
              <a:t>Agora tem-se a máquina treinada e operando, podemos ver a resposta que consegue-se na máquina.</a:t>
            </a:r>
            <a:endParaRPr lang="en-US" sz="14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49257"/>
          </a:xfrm>
          <a:prstGeom prst="rect">
            <a:avLst/>
          </a:prstGeom>
          <a:gradFill>
            <a:gsLst>
              <a:gs pos="34000">
                <a:schemeClr val="accent4">
                  <a:alpha val="73000"/>
                </a:schemeClr>
              </a:gs>
              <a:gs pos="100000">
                <a:schemeClr val="accent5">
                  <a:alpha val="89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8314"/>
            <a:ext cx="8115300" cy="449258"/>
          </a:xfrm>
          <a:prstGeom prst="rect">
            <a:avLst/>
          </a:prstGeom>
          <a:gradFill>
            <a:gsLst>
              <a:gs pos="22000">
                <a:schemeClr val="accent5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547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15">
            <a:extLst>
              <a:ext uri="{FF2B5EF4-FFF2-40B4-BE49-F238E27FC236}">
                <a16:creationId xmlns:a16="http://schemas.microsoft.com/office/drawing/2014/main" id="{280F5192-CFCC-4A12-957A-ABEC4F496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7D4BB1C-00CD-EF9E-30F1-CE408E171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7149" y="457200"/>
            <a:ext cx="4435871" cy="1462036"/>
          </a:xfrm>
        </p:spPr>
        <p:txBody>
          <a:bodyPr anchor="b">
            <a:normAutofit/>
          </a:bodyPr>
          <a:lstStyle/>
          <a:p>
            <a:r>
              <a:rPr lang="en-US" sz="3200"/>
              <a:t>Svm(svc)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E8DB0B0-3619-04E3-7538-6C77C6990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7151" y="2232707"/>
            <a:ext cx="4375579" cy="3734163"/>
          </a:xfrm>
        </p:spPr>
        <p:txBody>
          <a:bodyPr>
            <a:normAutofit/>
          </a:bodyPr>
          <a:lstStyle/>
          <a:p>
            <a:r>
              <a:rPr lang="pt-BR" sz="1600"/>
              <a:t>Tendo seus dados igual a :</a:t>
            </a:r>
            <a:endParaRPr lang="en-US" sz="160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CAFDB7EF-72D0-026D-5D01-73B1371E5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5391" y="2880740"/>
            <a:ext cx="1353089" cy="1589199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67715D97-2A48-B40B-6023-3B7E1AD0E5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1361" y="1157183"/>
            <a:ext cx="4409277" cy="443143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DB8F2559-0915-2583-2C26-7A2FE7FE87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6940" y="988228"/>
            <a:ext cx="3925058" cy="4978642"/>
          </a:xfrm>
          <a:prstGeom prst="rect">
            <a:avLst/>
          </a:prstGeom>
        </p:spPr>
      </p:pic>
      <p:sp>
        <p:nvSpPr>
          <p:cNvPr id="42" name="Rectangle 17">
            <a:extLst>
              <a:ext uri="{FF2B5EF4-FFF2-40B4-BE49-F238E27FC236}">
                <a16:creationId xmlns:a16="http://schemas.microsoft.com/office/drawing/2014/main" id="{560FFA2A-46D2-403F-B3FA-8A3C0D199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8741"/>
            <a:ext cx="12192000" cy="449256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19">
            <a:extLst>
              <a:ext uri="{FF2B5EF4-FFF2-40B4-BE49-F238E27FC236}">
                <a16:creationId xmlns:a16="http://schemas.microsoft.com/office/drawing/2014/main" id="{83999A2A-4571-41E8-982E-658141C01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8316"/>
            <a:ext cx="8153398" cy="449684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68000"/>
                </a:schemeClr>
              </a:gs>
              <a:gs pos="99000">
                <a:schemeClr val="accent2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096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040C7C-4E25-B4FC-86F4-39D3594E8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553878"/>
          </a:xfrm>
        </p:spPr>
        <p:txBody>
          <a:bodyPr>
            <a:normAutofit/>
          </a:bodyPr>
          <a:lstStyle/>
          <a:p>
            <a:pPr algn="ctr"/>
            <a:r>
              <a:rPr lang="pt-BR" dirty="0" err="1"/>
              <a:t>Knn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389F65C-1DEE-82F3-3414-4D983725B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24" y="2103119"/>
            <a:ext cx="10241280" cy="418209"/>
          </a:xfrm>
        </p:spPr>
        <p:txBody>
          <a:bodyPr/>
          <a:lstStyle/>
          <a:p>
            <a:r>
              <a:rPr lang="pt-BR" dirty="0"/>
              <a:t>É se utilizado inicialmente, uma máquina com as configurações tal que :</a:t>
            </a:r>
            <a:endParaRPr lang="en-US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560500E9-7305-E7CC-8E9F-D1EEFB972EFE}"/>
              </a:ext>
            </a:extLst>
          </p:cNvPr>
          <p:cNvSpPr txBox="1">
            <a:spLocks/>
          </p:cNvSpPr>
          <p:nvPr/>
        </p:nvSpPr>
        <p:spPr>
          <a:xfrm>
            <a:off x="1202924" y="3065936"/>
            <a:ext cx="10241280" cy="41820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Após a criação da nossa máquina, faz-se a validação cruzada e treinamento da máquina :</a:t>
            </a:r>
            <a:endParaRPr lang="en-US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A4AC8061-B228-E6C3-11CB-53DE2EC7D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924" y="3728657"/>
            <a:ext cx="5287113" cy="82879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D32056C7-8BD1-E6A0-0BE8-B5F17848B2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2924" y="2656305"/>
            <a:ext cx="3496163" cy="40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723201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LightSeedLeftStep">
      <a:dk1>
        <a:srgbClr val="000000"/>
      </a:dk1>
      <a:lt1>
        <a:srgbClr val="FFFFFF"/>
      </a:lt1>
      <a:dk2>
        <a:srgbClr val="24393F"/>
      </a:dk2>
      <a:lt2>
        <a:srgbClr val="E8E8E2"/>
      </a:lt2>
      <a:accent1>
        <a:srgbClr val="8885D7"/>
      </a:accent1>
      <a:accent2>
        <a:srgbClr val="6A90CE"/>
      </a:accent2>
      <a:accent3>
        <a:srgbClr val="5AAEC3"/>
      </a:accent3>
      <a:accent4>
        <a:srgbClr val="5DB4A2"/>
      </a:accent4>
      <a:accent5>
        <a:srgbClr val="68B484"/>
      </a:accent5>
      <a:accent6>
        <a:srgbClr val="62B65E"/>
      </a:accent6>
      <a:hlink>
        <a:srgbClr val="848651"/>
      </a:hlink>
      <a:folHlink>
        <a:srgbClr val="7F7F7F"/>
      </a:folHlink>
    </a:clrScheme>
    <a:fontScheme name="Avenir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7ada862-4032-4484-a6a8-8e359287bee9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B717148C1120344A73BE00C49A03C7C" ma:contentTypeVersion="12" ma:contentTypeDescription="Crear nuevo documento." ma:contentTypeScope="" ma:versionID="c46f0e6961cd841227666bc16d707d27">
  <xsd:schema xmlns:xsd="http://www.w3.org/2001/XMLSchema" xmlns:xs="http://www.w3.org/2001/XMLSchema" xmlns:p="http://schemas.microsoft.com/office/2006/metadata/properties" xmlns:ns3="07ada862-4032-4484-a6a8-8e359287bee9" xmlns:ns4="d81215af-4c39-46d1-8b72-34031e0e8604" targetNamespace="http://schemas.microsoft.com/office/2006/metadata/properties" ma:root="true" ma:fieldsID="f43b0759104a360cbd6c044088f9f9fc" ns3:_="" ns4:_="">
    <xsd:import namespace="07ada862-4032-4484-a6a8-8e359287bee9"/>
    <xsd:import namespace="d81215af-4c39-46d1-8b72-34031e0e8604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ada862-4032-4484-a6a8-8e359287bee9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1215af-4c39-46d1-8b72-34031e0e8604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4E2BCAA-38C7-4F56-AD8D-9EE11C6BC2A8}">
  <ds:schemaRefs>
    <ds:schemaRef ds:uri="http://schemas.microsoft.com/office/2006/metadata/properties"/>
    <ds:schemaRef ds:uri="http://purl.org/dc/terms/"/>
    <ds:schemaRef ds:uri="http://purl.org/dc/elements/1.1/"/>
    <ds:schemaRef ds:uri="http://schemas.microsoft.com/office/infopath/2007/PartnerControls"/>
    <ds:schemaRef ds:uri="07ada862-4032-4484-a6a8-8e359287bee9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d81215af-4c39-46d1-8b72-34031e0e8604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FC0C823-F7D1-4FC1-9029-4CAD898C5EC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7ada862-4032-4484-a6a8-8e359287bee9"/>
    <ds:schemaRef ds:uri="d81215af-4c39-46d1-8b72-34031e0e860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7DCAD66-459D-4546-AD44-9528AFA528D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1226</TotalTime>
  <Words>427</Words>
  <Application>Microsoft Office PowerPoint</Application>
  <PresentationFormat>Widescreen</PresentationFormat>
  <Paragraphs>44</Paragraphs>
  <Slides>18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1" baseType="lpstr">
      <vt:lpstr>Arial</vt:lpstr>
      <vt:lpstr>Gill Sans Nova</vt:lpstr>
      <vt:lpstr>GradientRiseVTI</vt:lpstr>
      <vt:lpstr>Projeto 2 – machine learning</vt:lpstr>
      <vt:lpstr>Conhecimento do dataset</vt:lpstr>
      <vt:lpstr>correlação</vt:lpstr>
      <vt:lpstr>correlação</vt:lpstr>
      <vt:lpstr>Svm(svc)</vt:lpstr>
      <vt:lpstr>Apresentação do PowerPoint</vt:lpstr>
      <vt:lpstr>Svm(svc) </vt:lpstr>
      <vt:lpstr>Svm(svc)</vt:lpstr>
      <vt:lpstr>Knn</vt:lpstr>
      <vt:lpstr>Apresentação do PowerPoint</vt:lpstr>
      <vt:lpstr>    KNN  </vt:lpstr>
      <vt:lpstr>KNN</vt:lpstr>
      <vt:lpstr>Random forest</vt:lpstr>
      <vt:lpstr>Apresentação do PowerPoint</vt:lpstr>
      <vt:lpstr>    random forest  </vt:lpstr>
      <vt:lpstr>Random forest</vt:lpstr>
      <vt:lpstr>    random forest  </vt:lpstr>
      <vt:lpstr>Comparação dos 3 algoritmos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2 – machine learning</dc:title>
  <dc:creator>Fernando Marques Teixeira</dc:creator>
  <cp:lastModifiedBy>João Gustavo</cp:lastModifiedBy>
  <cp:revision>3</cp:revision>
  <dcterms:created xsi:type="dcterms:W3CDTF">2023-09-22T15:49:20Z</dcterms:created>
  <dcterms:modified xsi:type="dcterms:W3CDTF">2023-09-23T15:32:24Z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0x0101007B717148C1120344A73BE00C49A03C7C</vt:lpwstr>
  </property>
</Properties>
</file>

<file path=docProps/thumbnail.jpeg>
</file>